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44" r:id="rId3"/>
    <p:sldId id="383" r:id="rId4"/>
    <p:sldId id="384" r:id="rId5"/>
    <p:sldId id="382" r:id="rId6"/>
    <p:sldId id="364" r:id="rId7"/>
    <p:sldId id="348" r:id="rId8"/>
    <p:sldId id="349" r:id="rId9"/>
    <p:sldId id="360" r:id="rId10"/>
    <p:sldId id="386" r:id="rId11"/>
    <p:sldId id="385" r:id="rId12"/>
    <p:sldId id="387" r:id="rId13"/>
    <p:sldId id="361" r:id="rId14"/>
    <p:sldId id="363" r:id="rId15"/>
    <p:sldId id="365" r:id="rId16"/>
    <p:sldId id="355" r:id="rId17"/>
    <p:sldId id="388" r:id="rId18"/>
    <p:sldId id="356" r:id="rId19"/>
    <p:sldId id="389" r:id="rId20"/>
    <p:sldId id="357" r:id="rId21"/>
    <p:sldId id="390" r:id="rId22"/>
    <p:sldId id="391" r:id="rId23"/>
    <p:sldId id="345" r:id="rId24"/>
    <p:sldId id="374" r:id="rId25"/>
    <p:sldId id="377" r:id="rId26"/>
    <p:sldId id="40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F"/>
    <a:srgbClr val="00FF0D"/>
    <a:srgbClr val="E15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0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610600" y="5694054"/>
            <a:ext cx="3583459" cy="1163946"/>
            <a:chOff x="4337222" y="5572898"/>
            <a:chExt cx="3583459" cy="1163946"/>
          </a:xfrm>
        </p:grpSpPr>
        <p:sp>
          <p:nvSpPr>
            <p:cNvPr id="8" name="Rectangle 7"/>
            <p:cNvSpPr/>
            <p:nvPr userDrawn="1"/>
          </p:nvSpPr>
          <p:spPr>
            <a:xfrm>
              <a:off x="4337222" y="5572898"/>
              <a:ext cx="3583459" cy="1163946"/>
            </a:xfrm>
            <a:prstGeom prst="rect">
              <a:avLst/>
            </a:prstGeom>
            <a:solidFill>
              <a:srgbClr val="E151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9019" y="5588814"/>
              <a:ext cx="3270437" cy="1044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AED5C-58C2-D24D-8964-8A9C506208FF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tf.unexploitable.system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d.unexploitable.systems/info.html" TargetMode="External"/><Relationship Id="rId2" Type="http://schemas.openxmlformats.org/officeDocument/2006/relationships/hyperlink" Target="http://studentlife.oregonstate.edu/sites/studentlife.oregonstate.edu/files/final_code_of_student_conduct_updated_1_8_18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klaw.com/computer-intrusion-under-federal-law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tf.unexploitable.systems/register_accoun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mailto:username@vm-ctf1.eecs.oregonstate.edu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tf.unexploitable.systems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yeongjin.jang@oregonstate.edu" TargetMode="External"/><Relationship Id="rId2" Type="http://schemas.openxmlformats.org/officeDocument/2006/relationships/hyperlink" Target="https://cand.unexploitable.syste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rd.gg/86k889scJ4" TargetMode="External"/><Relationship Id="rId5" Type="http://schemas.openxmlformats.org/officeDocument/2006/relationships/hyperlink" Target="https://ctf.unexploitable.systems/" TargetMode="External"/><Relationship Id="rId4" Type="http://schemas.openxmlformats.org/officeDocument/2006/relationships/hyperlink" Target="mailto:quachand@oregonstate.edu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nd.unexploitable.systems/ca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Cyber Attacks &amp; Defense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Course Intro &amp; Account Registration</a:t>
            </a:r>
          </a:p>
          <a:p>
            <a:r>
              <a:rPr lang="en-US" dirty="0"/>
              <a:t>Dr. </a:t>
            </a:r>
            <a:r>
              <a:rPr lang="en-US" dirty="0" err="1"/>
              <a:t>Yeongjin</a:t>
            </a:r>
            <a:r>
              <a:rPr lang="en-US" dirty="0"/>
              <a:t> Jang</a:t>
            </a:r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~10 challenges per each week</a:t>
            </a:r>
          </a:p>
          <a:p>
            <a:r>
              <a:rPr lang="en-US" dirty="0"/>
              <a:t>Class exercise will cover 2~3 challenges via tutorials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729E521-9A89-5946-BC27-F438D14D5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25" y="2977978"/>
            <a:ext cx="8316611" cy="342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7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BDF9-4BFF-4240-8980-BC0B0A63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BE2F-2F64-894A-9A37-D882FABDF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6168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https://ctf.unexploitable.systems/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Register yourself using @</a:t>
            </a:r>
            <a:r>
              <a:rPr lang="en-US" dirty="0" err="1"/>
              <a:t>oregonstate.edu</a:t>
            </a:r>
            <a:r>
              <a:rPr lang="en-US" dirty="0"/>
              <a:t> e-mail address</a:t>
            </a:r>
          </a:p>
          <a:p>
            <a:endParaRPr lang="en-US" dirty="0"/>
          </a:p>
          <a:p>
            <a:r>
              <a:rPr lang="en-US" dirty="0"/>
              <a:t>Use your preferred pseudonym for “User Name”</a:t>
            </a:r>
          </a:p>
          <a:p>
            <a:endParaRPr lang="en-US" dirty="0"/>
          </a:p>
          <a:p>
            <a:r>
              <a:rPr lang="en-US" dirty="0"/>
              <a:t>You need to click the link in the confirmation e-mail to login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D07E95-9444-C64A-9389-71BA35E6CC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347" y="0"/>
            <a:ext cx="5564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6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8537-A66C-6848-8733-B8B9C369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Login, Please Submit the FLAG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EF3F-8EF2-5E40-9BF9-100B9297E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Check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56747C-B3DD-CA47-BECA-1B62EE36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4582"/>
            <a:ext cx="3327400" cy="23241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A335BB-BD13-D244-9853-72C30DFA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10" y="1295400"/>
            <a:ext cx="5854700" cy="42672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0BCCF9A6-1B89-E645-8C97-A6D812F4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33900"/>
            <a:ext cx="3086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 NOT SHARE YOUR CODE WITH OTHER STUDENTS</a:t>
            </a:r>
          </a:p>
          <a:p>
            <a:pPr lvl="1"/>
            <a:r>
              <a:rPr lang="en-US" dirty="0"/>
              <a:t>You are encouraged to discuss with others about the assignments but do not ask/give the code to the others</a:t>
            </a:r>
          </a:p>
          <a:p>
            <a:pPr lvl="1"/>
            <a:r>
              <a:rPr lang="en-US" dirty="0"/>
              <a:t>Do not copy other students’ code</a:t>
            </a:r>
          </a:p>
          <a:p>
            <a:pPr lvl="1"/>
            <a:r>
              <a:rPr lang="en-US" dirty="0"/>
              <a:t>Do not publish your code online</a:t>
            </a:r>
          </a:p>
          <a:p>
            <a:pPr lvl="1"/>
            <a:endParaRPr lang="en-US" dirty="0"/>
          </a:p>
          <a:p>
            <a:r>
              <a:rPr lang="en-US" dirty="0"/>
              <a:t>You will be asked to submit a simple write-up for the assignment</a:t>
            </a:r>
          </a:p>
          <a:p>
            <a:pPr lvl="1"/>
            <a:r>
              <a:rPr lang="en-US" dirty="0"/>
              <a:t>Starting from challenges in week 2 (NO WRITEUP for week 1 challenges)</a:t>
            </a:r>
          </a:p>
          <a:p>
            <a:pPr lvl="1"/>
            <a:r>
              <a:rPr lang="en-US" dirty="0"/>
              <a:t>Describe how you solve the challenge</a:t>
            </a:r>
          </a:p>
          <a:p>
            <a:pPr lvl="1"/>
            <a:r>
              <a:rPr lang="en-US" dirty="0"/>
              <a:t>Do not copy other students’ write-up</a:t>
            </a:r>
          </a:p>
          <a:p>
            <a:pPr lvl="1"/>
            <a:r>
              <a:rPr lang="en-US" dirty="0"/>
              <a:t>Mention your collaborators in the write-up</a:t>
            </a:r>
          </a:p>
          <a:p>
            <a:pPr lvl="1"/>
            <a:r>
              <a:rPr lang="en-US" dirty="0"/>
              <a:t>Do not publish your write-up online</a:t>
            </a:r>
          </a:p>
        </p:txBody>
      </p:sp>
    </p:spTree>
    <p:extLst>
      <p:ext uri="{BB962C8B-B14F-4D97-AF65-F5344CB8AC3E}">
        <p14:creationId xmlns:p14="http://schemas.microsoft.com/office/powerpoint/2010/main" val="153131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assignment will have fixed due dates</a:t>
            </a:r>
          </a:p>
          <a:p>
            <a:pPr lvl="1"/>
            <a:r>
              <a:rPr lang="en-US" dirty="0"/>
              <a:t>Late submissions will get 50% of pts, allowed up to 7 days of delay</a:t>
            </a:r>
          </a:p>
          <a:p>
            <a:r>
              <a:rPr lang="en-US" dirty="0"/>
              <a:t>Please refer the Code of Student Conduct</a:t>
            </a:r>
          </a:p>
          <a:p>
            <a:pPr lvl="1"/>
            <a:r>
              <a:rPr lang="en-US" dirty="0">
                <a:hlinkClick r:id="rId2"/>
              </a:rPr>
              <a:t>http://studentlife.oregonstate.edu/sites/studentlife.oregonstate.edu/files/final_code_of_student_conduct_updated_1_8_18.pdf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Plagiarism will be punished</a:t>
            </a:r>
          </a:p>
          <a:p>
            <a:pPr lvl="1"/>
            <a:r>
              <a:rPr lang="en-US" dirty="0"/>
              <a:t>E.g., getting F or zero point for an entire week’s assignment</a:t>
            </a:r>
          </a:p>
          <a:p>
            <a:r>
              <a:rPr lang="en-US" dirty="0"/>
              <a:t>Please submit at least one challenge per each week</a:t>
            </a:r>
          </a:p>
          <a:p>
            <a:pPr lvl="1"/>
            <a:r>
              <a:rPr lang="en-US" dirty="0"/>
              <a:t>Otherwise, you will get F</a:t>
            </a:r>
          </a:p>
          <a:p>
            <a:r>
              <a:rPr lang="en-US" dirty="0"/>
              <a:t>Please read full rules here</a:t>
            </a:r>
          </a:p>
          <a:p>
            <a:pPr lvl="1"/>
            <a:r>
              <a:rPr lang="en-US" dirty="0">
                <a:hlinkClick r:id="rId3"/>
              </a:rPr>
              <a:t>https://cand.unexploitable.systems/info.html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803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Solving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in a group (do discussions!)</a:t>
            </a:r>
          </a:p>
          <a:p>
            <a:pPr lvl="1"/>
            <a:r>
              <a:rPr lang="en-US" dirty="0"/>
              <a:t>Use Discord, ask for help!</a:t>
            </a:r>
          </a:p>
          <a:p>
            <a:r>
              <a:rPr lang="en-US" dirty="0"/>
              <a:t>Follow the class and tutorial videos</a:t>
            </a:r>
          </a:p>
          <a:p>
            <a:r>
              <a:rPr lang="en-US" dirty="0"/>
              <a:t>Tackle challenges “in-order”</a:t>
            </a:r>
          </a:p>
          <a:p>
            <a:r>
              <a:rPr lang="en-US" dirty="0"/>
              <a:t>Ask questions</a:t>
            </a:r>
          </a:p>
          <a:p>
            <a:r>
              <a:rPr lang="en-US" dirty="0"/>
              <a:t>Understand your time budget</a:t>
            </a:r>
          </a:p>
          <a:p>
            <a:r>
              <a:rPr lang="en-US" dirty="0"/>
              <a:t>Learn basic tools (e.g., </a:t>
            </a:r>
            <a:r>
              <a:rPr lang="en-US" dirty="0" err="1"/>
              <a:t>gdb</a:t>
            </a:r>
            <a:r>
              <a:rPr lang="en-US" dirty="0"/>
              <a:t>, </a:t>
            </a:r>
            <a:r>
              <a:rPr lang="en-US" dirty="0" err="1"/>
              <a:t>pwntools</a:t>
            </a:r>
            <a:r>
              <a:rPr lang="en-US" dirty="0"/>
              <a:t>, Python, assembly, editors, etc.)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7AA704C-AC73-9640-985E-0B5D1ED52F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11" y="681037"/>
            <a:ext cx="1904989" cy="39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4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 NOT ATTACK SYSTEMS OTHER THAN VM-CTF{1,2,3}</a:t>
            </a:r>
          </a:p>
          <a:p>
            <a:pPr lvl="1"/>
            <a:r>
              <a:rPr lang="en-US" dirty="0"/>
              <a:t>If you found vulnerabilities in </a:t>
            </a:r>
            <a:r>
              <a:rPr lang="en-US" dirty="0" err="1"/>
              <a:t>vm-ctf</a:t>
            </a:r>
            <a:r>
              <a:rPr lang="en-US" dirty="0"/>
              <a:t>* or </a:t>
            </a:r>
            <a:r>
              <a:rPr lang="en-US" dirty="0" err="1"/>
              <a:t>ctf.unexploitable.systems</a:t>
            </a:r>
            <a:endParaRPr lang="en-US" dirty="0"/>
          </a:p>
          <a:p>
            <a:pPr lvl="2"/>
            <a:r>
              <a:rPr lang="en-US" dirty="0"/>
              <a:t>Please let me know; I reserved some extra credits for this</a:t>
            </a:r>
          </a:p>
          <a:p>
            <a:pPr lvl="2"/>
            <a:endParaRPr lang="en-US" dirty="0"/>
          </a:p>
          <a:p>
            <a:r>
              <a:rPr lang="en-US" dirty="0"/>
              <a:t>Attack your own and isolated environment</a:t>
            </a:r>
          </a:p>
          <a:p>
            <a:pPr lvl="1"/>
            <a:r>
              <a:rPr lang="en-US" dirty="0"/>
              <a:t>Your home directory</a:t>
            </a:r>
          </a:p>
          <a:p>
            <a:pPr lvl="1"/>
            <a:r>
              <a:rPr lang="en-US" dirty="0"/>
              <a:t>Challenge server</a:t>
            </a:r>
          </a:p>
          <a:p>
            <a:pPr lvl="1"/>
            <a:r>
              <a:rPr lang="en-US" dirty="0"/>
              <a:t>DO NOT DOS the server…</a:t>
            </a:r>
          </a:p>
          <a:p>
            <a:pPr lvl="2"/>
            <a:r>
              <a:rPr lang="en-US" dirty="0"/>
              <a:t>Easy trick: while(1) fork(); </a:t>
            </a:r>
            <a:r>
              <a:rPr lang="en-US" dirty="0">
                <a:sym typeface="Wingdings" pitchFamily="2" charset="2"/>
              </a:rPr>
              <a:t> Don’t do this…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Follow the law and regulations</a:t>
            </a:r>
          </a:p>
          <a:p>
            <a:pPr lvl="1"/>
            <a:r>
              <a:rPr lang="en-US" dirty="0">
                <a:hlinkClick r:id="rId2"/>
              </a:rPr>
              <a:t>https://www.wklaw.com/computer-intrusion-under-federal-law/</a:t>
            </a:r>
            <a:endParaRPr lang="en-US" dirty="0"/>
          </a:p>
          <a:p>
            <a:pPr lvl="1"/>
            <a:r>
              <a:rPr lang="en-US" dirty="0"/>
              <a:t>Bug bounty policies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Register to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3432" cy="4351338"/>
          </a:xfrm>
        </p:spPr>
        <p:txBody>
          <a:bodyPr>
            <a:normAutofit/>
          </a:bodyPr>
          <a:lstStyle/>
          <a:p>
            <a:r>
              <a:rPr lang="en-US" dirty="0"/>
              <a:t>Login to Flip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flip.engr.oregonstate.edu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Or use PuTTY/</a:t>
            </a:r>
            <a:r>
              <a:rPr lang="en-US" dirty="0" err="1"/>
              <a:t>MobaXterm</a:t>
            </a:r>
            <a:r>
              <a:rPr lang="en-US" dirty="0"/>
              <a:t>, etc., to get on the flip server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5EBB8AB-C8F6-0342-9BCF-8ED83C3713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646" y="1825625"/>
            <a:ext cx="5183353" cy="32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Register to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key (on flip or other UNIX-like systems)</a:t>
            </a:r>
          </a:p>
          <a:p>
            <a:pPr lvl="1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-keygen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ecdsa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ourier New" charset="0"/>
                <a:cs typeface="Calibri" panose="020F0502020204030204" pitchFamily="34" charset="0"/>
              </a:rPr>
              <a:t>You may reuse existing key if you have any…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EF4389-73F2-5A42-BBFD-AF7178B2E7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638" y="3137158"/>
            <a:ext cx="7459361" cy="37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37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13D4-2E3E-3B4B-A09E-6DB8C821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Register to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3057-5121-6B46-B9B7-A5929527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your public key</a:t>
            </a:r>
          </a:p>
          <a:p>
            <a:pPr lvl="1"/>
            <a:r>
              <a:rPr lang="en-US" dirty="0"/>
              <a:t>Copy the entire text from “</a:t>
            </a:r>
            <a:r>
              <a:rPr lang="en-US" dirty="0" err="1"/>
              <a:t>ecdsa</a:t>
            </a:r>
            <a:r>
              <a:rPr lang="en-US" dirty="0"/>
              <a:t>” to “.</a:t>
            </a:r>
            <a:r>
              <a:rPr lang="en-US" dirty="0" err="1"/>
              <a:t>edu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15641-191A-7A47-93FE-6D51FCEF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895600"/>
            <a:ext cx="10185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9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Goal: Learn how cyber attacks work at the assembly level</a:t>
            </a:r>
          </a:p>
          <a:p>
            <a:pPr lvl="1"/>
            <a:r>
              <a:rPr lang="en-US" dirty="0"/>
              <a:t>Understand how attacks work to counter them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 &amp; Exercise</a:t>
            </a:r>
          </a:p>
          <a:p>
            <a:pPr lvl="1"/>
            <a:r>
              <a:rPr lang="en-US" dirty="0"/>
              <a:t>Learn high-level concepts of attacks in the lecture</a:t>
            </a:r>
          </a:p>
          <a:p>
            <a:pPr lvl="1"/>
            <a:r>
              <a:rPr lang="en-US" dirty="0"/>
              <a:t>Practice attacks with exercise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Binary analysis</a:t>
            </a:r>
          </a:p>
          <a:p>
            <a:pPr lvl="1"/>
            <a:r>
              <a:rPr lang="en-US" dirty="0"/>
              <a:t>Exploit writing</a:t>
            </a:r>
          </a:p>
          <a:p>
            <a:pPr lvl="1"/>
            <a:r>
              <a:rPr lang="en-US" dirty="0"/>
              <a:t>Patching vulnerabilities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Register Your Public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66594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Go to ‘Account’ menu at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ctf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website</a:t>
            </a:r>
          </a:p>
          <a:p>
            <a:pPr lvl="1"/>
            <a:r>
              <a:rPr lang="en-US" dirty="0">
                <a:latin typeface="Courier New" charset="0"/>
                <a:ea typeface="Courier New" charset="0"/>
                <a:cs typeface="Courier New" charset="0"/>
                <a:hlinkClick r:id="rId2"/>
              </a:rPr>
              <a:t>https://ctf.unexploitable.systems/register_account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746CD8-1B69-444A-B90B-40E43F425D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984" y="2158571"/>
            <a:ext cx="5577016" cy="470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1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4052-4696-444F-A57C-F4554AFC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Account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C0385-5DCE-BA49-A5FF-A47B7BEF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few seconds after clicking ‘Submit’</a:t>
            </a:r>
          </a:p>
          <a:p>
            <a:endParaRPr lang="en-US" dirty="0"/>
          </a:p>
          <a:p>
            <a:r>
              <a:rPr lang="en-US" dirty="0"/>
              <a:t>After getting ‘Register OK’</a:t>
            </a:r>
          </a:p>
          <a:p>
            <a:endParaRPr lang="en-US" dirty="0"/>
          </a:p>
          <a:p>
            <a:r>
              <a:rPr lang="en-US" dirty="0"/>
              <a:t>Try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username@vm-ctf1.eecs.oregonstate.edu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dirty="0" err="1"/>
              <a:t>ssh</a:t>
            </a:r>
            <a:r>
              <a:rPr lang="en-US" dirty="0"/>
              <a:t> white9057@vm-ctf1.eecs.oregonstate.edu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1C2FDE-2D13-0E49-B767-BB3B3A043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46" y="1232694"/>
            <a:ext cx="48006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4052-4696-444F-A57C-F4554AFC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Account Creation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1234B6-15DE-D44B-8DE6-52CAA2718A3C}"/>
              </a:ext>
            </a:extLst>
          </p:cNvPr>
          <p:cNvGrpSpPr/>
          <p:nvPr/>
        </p:nvGrpSpPr>
        <p:grpSpPr>
          <a:xfrm>
            <a:off x="7916562" y="1107989"/>
            <a:ext cx="4275438" cy="5750011"/>
            <a:chOff x="7030638" y="284205"/>
            <a:chExt cx="5313762" cy="6726195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623F4B5F-92DB-C84F-A4B4-972BA883A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0638" y="284205"/>
              <a:ext cx="5313762" cy="210065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FBE87E6E-F8D8-5143-A5CC-08A9064E2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0638" y="494270"/>
              <a:ext cx="5313762" cy="6516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214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</a:t>
            </a:r>
            <a:r>
              <a:rPr lang="mr-IN" dirty="0"/>
              <a:t>–</a:t>
            </a:r>
            <a:r>
              <a:rPr lang="en-US" dirty="0"/>
              <a:t> Basic Reverse </a:t>
            </a:r>
            <a:r>
              <a:rPr lang="en-US" dirty="0" err="1"/>
              <a:t>Engieering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assembly code in a binary program</a:t>
            </a:r>
          </a:p>
          <a:p>
            <a:endParaRPr lang="en-US" dirty="0"/>
          </a:p>
          <a:p>
            <a:r>
              <a:rPr lang="en-US" dirty="0"/>
              <a:t>Translating x86 assembly into a readable C-like pseudocode</a:t>
            </a:r>
          </a:p>
          <a:p>
            <a:endParaRPr lang="en-US" dirty="0"/>
          </a:p>
          <a:p>
            <a:r>
              <a:rPr lang="en-US" dirty="0"/>
              <a:t>Intel assembly</a:t>
            </a:r>
          </a:p>
          <a:p>
            <a:r>
              <a:rPr lang="en-US" dirty="0"/>
              <a:t>GDB</a:t>
            </a:r>
          </a:p>
        </p:txBody>
      </p:sp>
    </p:spTree>
    <p:extLst>
      <p:ext uri="{BB962C8B-B14F-4D97-AF65-F5344CB8AC3E}">
        <p14:creationId xmlns:p14="http://schemas.microsoft.com/office/powerpoint/2010/main" val="111885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Challenges?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`fetch week1`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2E82B6-B5DC-7F43-B614-531ED7D4EF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808" y="1303935"/>
            <a:ext cx="8273192" cy="353099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C9CB3A7-D8BB-6941-B099-F6D41778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2" y="4889500"/>
            <a:ext cx="75819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6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Assignment: Week-1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Please solve challenges in the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/home/labs/week1 </a:t>
            </a:r>
            <a:r>
              <a:rPr lang="en-US" sz="2800" dirty="0"/>
              <a:t>directory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Objective: run </a:t>
            </a:r>
            <a:r>
              <a:rPr lang="en-US" sz="2400" dirty="0" err="1"/>
              <a:t>spawn_a_shell</a:t>
            </a:r>
            <a:r>
              <a:rPr lang="en-US" sz="2400" dirty="0"/>
              <a:t>() function to read flags!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Challenges are at:</a:t>
            </a:r>
          </a:p>
          <a:p>
            <a:pPr marL="1143000" lvl="3">
              <a:spcBef>
                <a:spcPts val="1000"/>
              </a:spcBef>
            </a:pPr>
            <a:r>
              <a:rPr lang="en-US" sz="2200" dirty="0"/>
              <a:t>vm-ctf1.eecs.oregonstate.edu</a:t>
            </a:r>
          </a:p>
          <a:p>
            <a:pPr lvl="1"/>
            <a:endParaRPr lang="en-US" dirty="0"/>
          </a:p>
          <a:p>
            <a:r>
              <a:rPr lang="en-US" dirty="0"/>
              <a:t>Read the flags and submit them</a:t>
            </a:r>
          </a:p>
          <a:p>
            <a:pPr lvl="1"/>
            <a:r>
              <a:rPr lang="en-US" dirty="0">
                <a:hlinkClick r:id="rId2"/>
              </a:rPr>
              <a:t>https://ctf.unexploitable.systems</a:t>
            </a:r>
            <a:endParaRPr lang="en-US" dirty="0"/>
          </a:p>
          <a:p>
            <a:endParaRPr lang="en-US" dirty="0"/>
          </a:p>
          <a:p>
            <a:r>
              <a:rPr lang="en-US" dirty="0"/>
              <a:t>Due: 10/5 4:00pm</a:t>
            </a:r>
          </a:p>
        </p:txBody>
      </p:sp>
    </p:spTree>
    <p:extLst>
      <p:ext uri="{BB962C8B-B14F-4D97-AF65-F5344CB8AC3E}">
        <p14:creationId xmlns:p14="http://schemas.microsoft.com/office/powerpoint/2010/main" val="90779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56FD-B927-9344-8B58-0FC3E9BE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Class Safety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716C-4512-F445-BE82-B23D67BFA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03919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Please apply face covering properly while you are in the classroom</a:t>
            </a:r>
          </a:p>
          <a:p>
            <a:endParaRPr lang="en-US" dirty="0"/>
          </a:p>
          <a:p>
            <a:r>
              <a:rPr lang="en-US" dirty="0"/>
              <a:t>If there is anyone who did not wear their face cover properly, we cannot deliver in-person lecture (for safety reasons)</a:t>
            </a:r>
          </a:p>
          <a:p>
            <a:endParaRPr lang="en-US" dirty="0"/>
          </a:p>
          <a:p>
            <a:r>
              <a:rPr lang="en-US" dirty="0"/>
              <a:t>In case face covering prevents you from learning efficiently from this class, then please join the class via Zoom link or use YouTube videos.</a:t>
            </a:r>
          </a:p>
          <a:p>
            <a:endParaRPr lang="en-US" dirty="0"/>
          </a:p>
          <a:p>
            <a:r>
              <a:rPr lang="en-US" dirty="0"/>
              <a:t>Thank you all for your effort making the class safe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EA98-9975-F045-8397-F415F15F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050" name="Picture 2" descr="Coronavirus (COVID-19) Update for May 13, 2020 | Village of Mamaroneck NY">
            <a:extLst>
              <a:ext uri="{FF2B5EF4-FFF2-40B4-BE49-F238E27FC236}">
                <a16:creationId xmlns:a16="http://schemas.microsoft.com/office/drawing/2014/main" id="{6A8F2A7C-56AF-8F4A-A2A1-74890B5D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161" y="2217511"/>
            <a:ext cx="3293958" cy="329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4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7131D-AB0A-2549-ADDE-9CFDE4B86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611058"/>
            <a:ext cx="10972800" cy="58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Goal: Learn how cyber attacks work at the assembly level</a:t>
            </a:r>
          </a:p>
          <a:p>
            <a:pPr lvl="1"/>
            <a:r>
              <a:rPr lang="en-US" dirty="0"/>
              <a:t>Understand how attacks work to counter them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Lecture &amp; Exercise</a:t>
            </a:r>
          </a:p>
          <a:p>
            <a:pPr lvl="1"/>
            <a:r>
              <a:rPr lang="en-US" dirty="0"/>
              <a:t>Learn high-level concepts of attacks in the lecture</a:t>
            </a:r>
          </a:p>
          <a:p>
            <a:pPr lvl="1"/>
            <a:r>
              <a:rPr lang="en-US" dirty="0"/>
              <a:t>Practice attacks with exercise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Reverse engineering</a:t>
            </a:r>
          </a:p>
          <a:p>
            <a:pPr lvl="1"/>
            <a:r>
              <a:rPr lang="en-US" dirty="0"/>
              <a:t>Binary analysis</a:t>
            </a:r>
          </a:p>
          <a:p>
            <a:pPr lvl="1"/>
            <a:r>
              <a:rPr lang="en-US" dirty="0"/>
              <a:t>Exploit writing</a:t>
            </a:r>
          </a:p>
          <a:p>
            <a:pPr lvl="1"/>
            <a:r>
              <a:rPr lang="en-US" dirty="0"/>
              <a:t>Patching vulnerabilities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C76F-FF00-AD4A-80BF-ECCCB5A6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E68E0-4D7B-7C49-91A1-5575F78A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Participate in Cybersecurity Competitions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BE09E-8C33-C848-801B-78A535C094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284" y="2140689"/>
            <a:ext cx="4827716" cy="4717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CC99F-EBC8-5C4D-8104-BDD598D0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741" y="132557"/>
            <a:ext cx="48768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95700-E582-6745-85F2-B5D25285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1981200"/>
            <a:ext cx="65024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AFD8D-6882-B848-B250-A217BBF2FA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44" y="2419486"/>
            <a:ext cx="6322541" cy="4352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363B1-19EF-E143-91D2-E6A53BE8E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446" y="2316046"/>
            <a:ext cx="8719197" cy="455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1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https://cand.unexploitable.systems</a:t>
            </a:r>
            <a:endParaRPr lang="en-US" dirty="0"/>
          </a:p>
          <a:p>
            <a:r>
              <a:rPr lang="en-US" dirty="0"/>
              <a:t>Instructor: Dr. </a:t>
            </a:r>
            <a:r>
              <a:rPr lang="en-US" dirty="0" err="1"/>
              <a:t>Yeongjin</a:t>
            </a:r>
            <a:r>
              <a:rPr lang="en-US" dirty="0"/>
              <a:t> Jang (</a:t>
            </a:r>
            <a:r>
              <a:rPr lang="en-US" dirty="0">
                <a:hlinkClick r:id="rId3"/>
              </a:rPr>
              <a:t>yeongjin.jang@oregonstate.edu</a:t>
            </a:r>
            <a:r>
              <a:rPr lang="en-US" dirty="0"/>
              <a:t>)</a:t>
            </a:r>
          </a:p>
          <a:p>
            <a:r>
              <a:rPr lang="en-US" dirty="0"/>
              <a:t>TA: Andrew Quach (</a:t>
            </a:r>
            <a:r>
              <a:rPr lang="en-US" dirty="0">
                <a:hlinkClick r:id="rId4"/>
              </a:rPr>
              <a:t>quachand@oregonstate.edu</a:t>
            </a:r>
            <a:r>
              <a:rPr lang="en-US" dirty="0"/>
              <a:t>)</a:t>
            </a:r>
          </a:p>
          <a:p>
            <a:r>
              <a:rPr lang="en-US" dirty="0"/>
              <a:t>Scoring: </a:t>
            </a:r>
            <a:r>
              <a:rPr lang="en-US" dirty="0">
                <a:hlinkClick r:id="rId5"/>
              </a:rPr>
              <a:t>https://ctf.unexploitable.systems/</a:t>
            </a:r>
            <a:endParaRPr lang="en-US" dirty="0"/>
          </a:p>
          <a:p>
            <a:r>
              <a:rPr lang="en-US" dirty="0"/>
              <a:t>Discord: </a:t>
            </a:r>
            <a:r>
              <a:rPr lang="en-US" dirty="0">
                <a:hlinkClick r:id="rId6"/>
              </a:rPr>
              <a:t>https://discord.gg/86k889scJ4</a:t>
            </a:r>
            <a:endParaRPr lang="en-US" dirty="0"/>
          </a:p>
          <a:p>
            <a:r>
              <a:rPr lang="en-US" dirty="0"/>
              <a:t>Assignment server: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ssh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vm-ctf1.eecs.oregonstate.edu</a:t>
            </a:r>
          </a:p>
          <a:p>
            <a:pPr lvl="1"/>
            <a:r>
              <a:rPr lang="en-US" dirty="0"/>
              <a:t>Please connect to OSU VPN or the flip server if you are not on the campus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3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10 weeks schedule</a:t>
            </a:r>
          </a:p>
          <a:p>
            <a:pPr lvl="1"/>
            <a:r>
              <a:rPr lang="en-US" dirty="0"/>
              <a:t>Intro – rev </a:t>
            </a:r>
            <a:r>
              <a:rPr lang="en-US" dirty="0" err="1"/>
              <a:t>eng.</a:t>
            </a:r>
            <a:r>
              <a:rPr lang="en-US" dirty="0"/>
              <a:t> and shellcode writing (week 1-3)</a:t>
            </a:r>
          </a:p>
          <a:p>
            <a:pPr lvl="1"/>
            <a:r>
              <a:rPr lang="en-US" dirty="0"/>
              <a:t>Exploit writing (Week 3-8)</a:t>
            </a:r>
          </a:p>
          <a:p>
            <a:pPr lvl="1"/>
            <a:r>
              <a:rPr lang="en-US" dirty="0"/>
              <a:t>Advanced topics (Week 9-10)</a:t>
            </a:r>
          </a:p>
          <a:p>
            <a:pPr lvl="1"/>
            <a:endParaRPr lang="en-US" dirty="0"/>
          </a:p>
          <a:p>
            <a:r>
              <a:rPr lang="en-US" altLang="ko-KR" dirty="0"/>
              <a:t>~</a:t>
            </a:r>
            <a:r>
              <a:rPr lang="en-US" dirty="0"/>
              <a:t>50 min lecture &amp; tutorials</a:t>
            </a:r>
          </a:p>
          <a:p>
            <a:r>
              <a:rPr lang="en-US" altLang="ko-KR" dirty="0"/>
              <a:t>~</a:t>
            </a:r>
            <a:r>
              <a:rPr lang="en-US" dirty="0"/>
              <a:t>1 </a:t>
            </a:r>
            <a:r>
              <a:rPr lang="en-US" dirty="0" err="1"/>
              <a:t>hr</a:t>
            </a:r>
            <a:r>
              <a:rPr lang="en-US" dirty="0"/>
              <a:t> interactive exercise + Q&amp;A</a:t>
            </a:r>
          </a:p>
          <a:p>
            <a:pPr lvl="1"/>
            <a:r>
              <a:rPr lang="en-US" dirty="0"/>
              <a:t>Please ask many questions!!!</a:t>
            </a:r>
          </a:p>
          <a:p>
            <a:r>
              <a:rPr lang="en-US" dirty="0"/>
              <a:t>1.5 </a:t>
            </a:r>
            <a:r>
              <a:rPr lang="en-US" dirty="0" err="1"/>
              <a:t>hr</a:t>
            </a:r>
            <a:r>
              <a:rPr lang="en-US" dirty="0"/>
              <a:t> / week office hour with me (and more unofficial OH on Discord)</a:t>
            </a:r>
          </a:p>
          <a:p>
            <a:r>
              <a:rPr lang="en-US" dirty="0"/>
              <a:t>TA office hour on Discord</a:t>
            </a:r>
          </a:p>
        </p:txBody>
      </p:sp>
    </p:spTree>
    <p:extLst>
      <p:ext uri="{BB962C8B-B14F-4D97-AF65-F5344CB8AC3E}">
        <p14:creationId xmlns:p14="http://schemas.microsoft.com/office/powerpoint/2010/main" val="100989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&amp; in-class exercise</a:t>
            </a:r>
          </a:p>
          <a:p>
            <a:pPr lvl="1"/>
            <a:r>
              <a:rPr lang="en-US" dirty="0"/>
              <a:t>BEXL 415 16:00 – 17:50 (4:00 pm – 5:50 pm)</a:t>
            </a:r>
          </a:p>
          <a:p>
            <a:pPr lvl="1"/>
            <a:r>
              <a:rPr lang="en-US" dirty="0">
                <a:hlinkClick r:id="rId2"/>
              </a:rPr>
              <a:t>https://cand.unexploitable.systems/cal.html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Office hour (Via Zoom)</a:t>
            </a:r>
          </a:p>
          <a:p>
            <a:pPr lvl="1"/>
            <a:r>
              <a:rPr lang="en-US" dirty="0"/>
              <a:t>Wed 5:30pm </a:t>
            </a:r>
            <a:r>
              <a:rPr lang="mr-IN" dirty="0"/>
              <a:t>–</a:t>
            </a:r>
            <a:r>
              <a:rPr lang="en-US" dirty="0"/>
              <a:t> 7:00pm (Interactive Q&amp;A)</a:t>
            </a:r>
          </a:p>
        </p:txBody>
      </p:sp>
    </p:spTree>
    <p:extLst>
      <p:ext uri="{BB962C8B-B14F-4D97-AF65-F5344CB8AC3E}">
        <p14:creationId xmlns:p14="http://schemas.microsoft.com/office/powerpoint/2010/main" val="181637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100% lab assignment, no midterm / final exam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grading scheme (</a:t>
            </a:r>
            <a:r>
              <a:rPr lang="en-US" sz="2400" dirty="0"/>
              <a:t>graduate students will have a higher bar, +5%)</a:t>
            </a:r>
          </a:p>
          <a:p>
            <a:pPr lvl="1"/>
            <a:r>
              <a:rPr lang="en-US" dirty="0"/>
              <a:t>A: 85% &lt;= Score &lt;= 100%</a:t>
            </a:r>
          </a:p>
          <a:p>
            <a:pPr lvl="1"/>
            <a:r>
              <a:rPr lang="en-US" dirty="0"/>
              <a:t>B: 75% &lt;= Score &lt; 85%</a:t>
            </a:r>
          </a:p>
          <a:p>
            <a:pPr lvl="1"/>
            <a:r>
              <a:rPr lang="en-US" dirty="0"/>
              <a:t>C: 65% &lt;= Score &lt; 75%</a:t>
            </a:r>
          </a:p>
          <a:p>
            <a:pPr lvl="1"/>
            <a:r>
              <a:rPr lang="en-US" dirty="0"/>
              <a:t>D: 50% &lt;= Score &lt; 65%</a:t>
            </a:r>
          </a:p>
          <a:p>
            <a:pPr lvl="1"/>
            <a:r>
              <a:rPr lang="en-US" dirty="0"/>
              <a:t>F: Score &lt;= 50% or misses an entire week’s assignment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D0FA61-DD65-F642-95D7-2D1AEC0BC0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20" y="2304535"/>
            <a:ext cx="8814772" cy="22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15762</TotalTime>
  <Words>1121</Words>
  <Application>Microsoft Macintosh PowerPoint</Application>
  <PresentationFormat>Widescreen</PresentationFormat>
  <Paragraphs>187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Kannada MN</vt:lpstr>
      <vt:lpstr>Office Theme</vt:lpstr>
      <vt:lpstr>Cyber Attacks &amp; Defense</vt:lpstr>
      <vt:lpstr>Course Description</vt:lpstr>
      <vt:lpstr>Course Description</vt:lpstr>
      <vt:lpstr>Course Description</vt:lpstr>
      <vt:lpstr>Goal #2</vt:lpstr>
      <vt:lpstr>Course Description</vt:lpstr>
      <vt:lpstr>Course Structure</vt:lpstr>
      <vt:lpstr>Meeting Time</vt:lpstr>
      <vt:lpstr>Grading</vt:lpstr>
      <vt:lpstr>Assignment</vt:lpstr>
      <vt:lpstr>Scoring System</vt:lpstr>
      <vt:lpstr>After Login, Please Submit the FLAG</vt:lpstr>
      <vt:lpstr>Assignment Rules</vt:lpstr>
      <vt:lpstr>Assignment Rules</vt:lpstr>
      <vt:lpstr>Tips to Solving Assignments</vt:lpstr>
      <vt:lpstr>Ethical Hacking</vt:lpstr>
      <vt:lpstr>ToDo: Register to Servers</vt:lpstr>
      <vt:lpstr>ToDo: Register to Servers</vt:lpstr>
      <vt:lpstr>ToDo: Register to Servers</vt:lpstr>
      <vt:lpstr>ToDo: Register Your Public Key</vt:lpstr>
      <vt:lpstr>Server Account Creation</vt:lpstr>
      <vt:lpstr>Server Account Creation</vt:lpstr>
      <vt:lpstr>Week 1 – Basic Reverse Engieering</vt:lpstr>
      <vt:lpstr>How to Get Challenges?</vt:lpstr>
      <vt:lpstr>Assignment: Week-1</vt:lpstr>
      <vt:lpstr>COVID-19 Class Safety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Capture-the-Flag (CTF)</dc:title>
  <dc:creator>Jang, Yeong Jin</dc:creator>
  <cp:lastModifiedBy>Jang, Yeong Jin</cp:lastModifiedBy>
  <cp:revision>162</cp:revision>
  <cp:lastPrinted>2019-10-01T19:43:15Z</cp:lastPrinted>
  <dcterms:created xsi:type="dcterms:W3CDTF">2017-09-28T02:46:11Z</dcterms:created>
  <dcterms:modified xsi:type="dcterms:W3CDTF">2021-09-23T22:53:35Z</dcterms:modified>
</cp:coreProperties>
</file>